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7569B-564A-4BD9-B10D-FA958EB607A7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1D294C-5E68-4C06-85CC-D40B527479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FD22-FA27-4ECC-B71B-5D5FE6F2E9E7}" type="datetime1">
              <a:rPr lang="en-US" smtClean="0"/>
              <a:t>4/6/2020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D50FF-4385-4D85-9CF2-0380835980F6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A75C5-4B8E-4C0E-9C94-7E4B474C58EC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0E66-EBF3-4FA1-8360-09E1E2776F9D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C275F-C82E-4862-BE9F-E3F6634A17A3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CAB1E-9990-4D1E-AA44-A3F01464452D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871D-40E9-451A-AB06-9C44ED882CFA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1D00-3067-4D80-B437-91A93CD8C8C1}" type="datetime1">
              <a:rPr lang="en-US" smtClean="0"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F13FE-2A1B-4B4F-8B3E-D8DC29733847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DA4C-BB3A-4B19-B26D-934910EC025A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BDE4-9215-4AAD-85E7-0CE3806FA838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74EBA7-E165-4ADC-811C-4892420DA8FD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1C41C6-74DC-482D-A0C0-97B6D588B2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229600" cy="291467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Обрнута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пропорционалност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;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График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зависности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sr-Latn-R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sr-Latn-R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y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= </a:t>
            </a:r>
            <a:r>
              <a:rPr lang="sr-Latn-RS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k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en-US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x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,  </a:t>
            </a:r>
            <a:r>
              <a:rPr lang="en-US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х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sym typeface="Symbol"/>
              </a:rPr>
              <a:t>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R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-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утврђивање</a:t>
            </a:r>
            <a:endParaRPr lang="en-US" sz="4000" dirty="0">
              <a:solidFill>
                <a:schemeClr val="accent1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48" y="5500702"/>
            <a:ext cx="4643470" cy="10001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Latn-RS" b="1" dirty="0" smtClean="0">
                <a:solidFill>
                  <a:srgbClr val="0070C0"/>
                </a:solidFill>
              </a:rPr>
              <a:t>7.04.2020.</a:t>
            </a:r>
          </a:p>
          <a:p>
            <a:r>
              <a:rPr lang="sr-Cyrl-RS" b="1" dirty="0" smtClean="0">
                <a:solidFill>
                  <a:srgbClr val="0070C0"/>
                </a:solidFill>
              </a:rPr>
              <a:t>                                  </a:t>
            </a:r>
            <a:r>
              <a:rPr lang="sr-Latn-RS" b="1" dirty="0" smtClean="0">
                <a:solidFill>
                  <a:srgbClr val="0070C0"/>
                </a:solidFill>
              </a:rPr>
              <a:t>7. </a:t>
            </a:r>
            <a:r>
              <a:rPr lang="sr-Cyrl-RS" b="1" dirty="0" smtClean="0">
                <a:solidFill>
                  <a:srgbClr val="0070C0"/>
                </a:solidFill>
              </a:rPr>
              <a:t>разред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4282" y="5357826"/>
            <a:ext cx="3000396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92877" y="5250669"/>
            <a:ext cx="2357454" cy="1588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0800000">
            <a:off x="1643042" y="4214818"/>
            <a:ext cx="1000132" cy="1000132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2" name="Arc 11"/>
          <p:cNvSpPr/>
          <p:nvPr/>
        </p:nvSpPr>
        <p:spPr>
          <a:xfrm>
            <a:off x="472186" y="5552472"/>
            <a:ext cx="1027980" cy="101980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</p:spTree>
  </p:cSld>
  <p:clrMapOvr>
    <a:masterClrMapping/>
  </p:clrMapOvr>
  <p:transition spd="slow" advTm="10000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28654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Подсетимо се на почетку да зависност облика</a:t>
            </a:r>
          </a:p>
          <a:p>
            <a:pPr>
              <a:buNone/>
            </a:pP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sr-Latn-RS" i="1" dirty="0" smtClean="0"/>
              <a:t>k</a:t>
            </a:r>
            <a:r>
              <a:rPr lang="en-US" dirty="0" smtClean="0"/>
              <a:t>/</a:t>
            </a:r>
            <a:r>
              <a:rPr lang="en-US" i="1" dirty="0" smtClean="0"/>
              <a:t>x</a:t>
            </a:r>
            <a:r>
              <a:rPr lang="en-US" dirty="0" smtClean="0"/>
              <a:t>,  </a:t>
            </a:r>
            <a:r>
              <a:rPr lang="en-US" i="1" dirty="0" smtClean="0"/>
              <a:t>х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sr-Cyrl-RS" i="1" dirty="0" smtClean="0"/>
              <a:t> \ {0}, 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где је 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неки фиксирани реалан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број различит од нуле, представља уопштење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обрнуте прпорционалности. 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Вредности за 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x 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и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y 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могу бити прозвољни реални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бројеви различити од нуле. Исто важи и за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коефицијент 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Урадимо следећи пример     </a:t>
            </a:r>
          </a:p>
          <a:p>
            <a:pPr>
              <a:buNone/>
            </a:pPr>
            <a:endParaRPr lang="sr-Cyrl-R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2</a:t>
            </a:fld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57158" y="857232"/>
            <a:ext cx="642942" cy="285752"/>
          </a:xfrm>
          <a:prstGeom prst="chevron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85720" y="3429000"/>
            <a:ext cx="571504" cy="285752"/>
          </a:xfrm>
          <a:prstGeom prst="chevron">
            <a:avLst/>
          </a:prstGeom>
          <a:ln>
            <a:solidFill>
              <a:srgbClr val="0070C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500562" y="5429264"/>
            <a:ext cx="500066" cy="28575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214942" y="542926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5857884" y="5429264"/>
            <a:ext cx="500066" cy="28575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6572264" y="542926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7286644" y="5429264"/>
            <a:ext cx="500066" cy="285752"/>
          </a:xfrm>
          <a:prstGeom prst="chevr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7929586" y="5429264"/>
            <a:ext cx="500066" cy="2857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35798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b="1" u="sng" dirty="0" smtClean="0">
                <a:solidFill>
                  <a:srgbClr val="C00000"/>
                </a:solidFill>
              </a:rPr>
              <a:t>Пример: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Нацратј график зависности дате са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sr-Cyrl-RS" dirty="0" smtClean="0"/>
              <a:t>           </a:t>
            </a:r>
            <a:r>
              <a:rPr lang="sr-Cyrl-RS" i="1" dirty="0" smtClean="0"/>
              <a:t>, </a:t>
            </a:r>
            <a:r>
              <a:rPr lang="en-US" i="1" dirty="0" smtClean="0"/>
              <a:t>х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sr-Cyrl-RS" i="1" dirty="0" smtClean="0"/>
              <a:t> \ {0</a:t>
            </a:r>
            <a:r>
              <a:rPr lang="sr-Cyrl-RS" i="1" dirty="0" smtClean="0"/>
              <a:t>}.</a:t>
            </a:r>
          </a:p>
          <a:p>
            <a:pPr>
              <a:buNone/>
            </a:pPr>
            <a:endParaRPr lang="sr-Cyrl-RS" i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Како график није права линија, да бисмо га што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прецизније нацртали, изабрали смо више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вредности у табели за 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x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и нашли одговарајуће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вредности за </a:t>
            </a:r>
            <a:r>
              <a:rPr lang="sr-Latn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y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7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929198"/>
            <a:ext cx="8001056" cy="128588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1285860"/>
            <a:ext cx="768294" cy="7143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3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285720" y="2428868"/>
            <a:ext cx="571504" cy="21431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20038791">
            <a:off x="3213400" y="3883053"/>
            <a:ext cx="906906" cy="8192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0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642942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Даље, спајањем нацртаних тачака добијамо тражени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г</a:t>
            </a:r>
            <a:r>
              <a:rPr lang="sr-Cyrl-R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рафик, који се назива </a:t>
            </a:r>
            <a:r>
              <a:rPr lang="sr-Cyrl-RS" b="1" u="sng" dirty="0" smtClean="0">
                <a:solidFill>
                  <a:srgbClr val="C00000"/>
                </a:solidFill>
              </a:rPr>
              <a:t>хипербола.</a:t>
            </a: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sr-Cyrl-R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357298"/>
            <a:ext cx="5786478" cy="514353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4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715272" y="6000768"/>
            <a:ext cx="642942" cy="2857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52"/>
            <a:ext cx="8401080" cy="642942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10000"/>
                  </a:schemeClr>
                </a:solidFill>
              </a:rPr>
              <a:t>Две </a:t>
            </a:r>
            <a:r>
              <a:rPr lang="sr-Cyrl-RS" b="1" dirty="0" smtClean="0">
                <a:solidFill>
                  <a:schemeClr val="tx2">
                    <a:lumMod val="10000"/>
                  </a:schemeClr>
                </a:solidFill>
              </a:rPr>
              <a:t>одвојене криве које чине хиперболу називају</a:t>
            </a:r>
          </a:p>
          <a:p>
            <a:pPr>
              <a:buNone/>
            </a:pPr>
            <a:r>
              <a:rPr lang="sr-Cyrl-RS" b="1" dirty="0" smtClean="0">
                <a:solidFill>
                  <a:schemeClr val="tx2">
                    <a:lumMod val="10000"/>
                  </a:schemeClr>
                </a:solidFill>
              </a:rPr>
              <a:t>се </a:t>
            </a:r>
            <a:r>
              <a:rPr lang="sr-Cyrl-RS" b="1" u="sng" dirty="0" smtClean="0">
                <a:solidFill>
                  <a:srgbClr val="FF0000"/>
                </a:solidFill>
              </a:rPr>
              <a:t>гранама хиперболе</a:t>
            </a:r>
            <a:r>
              <a:rPr lang="sr-Cyrl-RS" b="1" u="sng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sr-Cyrl-RS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      </a:t>
            </a:r>
          </a:p>
          <a:p>
            <a:pPr>
              <a:buNone/>
            </a:pP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 smtClean="0">
                <a:solidFill>
                  <a:srgbClr val="FF0000"/>
                </a:solidFill>
              </a:rPr>
              <a:t>     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Ако је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k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&gt;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0,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онда се гране хиперболе која илуструје зависност     </a:t>
            </a:r>
            <a:r>
              <a:rPr lang="sr-Cyrl-RS" i="1" dirty="0" smtClean="0">
                <a:solidFill>
                  <a:schemeClr val="tx2">
                    <a:lumMod val="25000"/>
                  </a:schemeClr>
                </a:solidFill>
              </a:rPr>
              <a:t>     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налазе у </a:t>
            </a:r>
            <a:r>
              <a:rPr lang="sr-Latn-RS" b="1" dirty="0" smtClean="0">
                <a:solidFill>
                  <a:srgbClr val="002060"/>
                </a:solidFill>
              </a:rPr>
              <a:t>I </a:t>
            </a:r>
            <a:r>
              <a:rPr lang="sr-Cyrl-RS" b="1" dirty="0" smtClean="0">
                <a:solidFill>
                  <a:srgbClr val="002060"/>
                </a:solidFill>
              </a:rPr>
              <a:t>и</a:t>
            </a:r>
            <a:r>
              <a:rPr lang="sr-Latn-RS" b="1" dirty="0" smtClean="0">
                <a:solidFill>
                  <a:srgbClr val="002060"/>
                </a:solidFill>
              </a:rPr>
              <a:t> III</a:t>
            </a:r>
            <a:r>
              <a:rPr lang="sr-Cyrl-RS" b="1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квадранту. </a:t>
            </a:r>
          </a:p>
          <a:p>
            <a:pPr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Ако је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k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&lt; </a:t>
            </a:r>
            <a:r>
              <a:rPr lang="sr-Latn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0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онда се гране хиперболе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која илуструје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зависност         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налазе у </a:t>
            </a:r>
            <a:r>
              <a:rPr lang="sr-Latn-RS" b="1" dirty="0" smtClean="0">
                <a:solidFill>
                  <a:srgbClr val="002060"/>
                </a:solidFill>
              </a:rPr>
              <a:t>II </a:t>
            </a:r>
            <a:r>
              <a:rPr lang="sr-Cyrl-RS" b="1" dirty="0" smtClean="0">
                <a:solidFill>
                  <a:srgbClr val="002060"/>
                </a:solidFill>
              </a:rPr>
              <a:t>и</a:t>
            </a:r>
            <a:r>
              <a:rPr lang="sr-Latn-RS" b="1" dirty="0" smtClean="0">
                <a:solidFill>
                  <a:srgbClr val="002060"/>
                </a:solidFill>
              </a:rPr>
              <a:t> </a:t>
            </a:r>
            <a:r>
              <a:rPr lang="sr-Latn-RS" b="1" dirty="0" smtClean="0">
                <a:solidFill>
                  <a:srgbClr val="002060"/>
                </a:solidFill>
              </a:rPr>
              <a:t>IV</a:t>
            </a:r>
            <a:r>
              <a:rPr lang="sr-Cyrl-RS" b="1" dirty="0" smtClean="0">
                <a:solidFill>
                  <a:srgbClr val="002060"/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квадранту. </a:t>
            </a:r>
            <a:endParaRPr lang="sr-Cyrl-RS" dirty="0" smtClean="0">
              <a:solidFill>
                <a:schemeClr val="tx2">
                  <a:lumMod val="25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hevron 3"/>
          <p:cNvSpPr/>
          <p:nvPr/>
        </p:nvSpPr>
        <p:spPr>
          <a:xfrm>
            <a:off x="428596" y="2857496"/>
            <a:ext cx="571504" cy="285752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428596" y="4214818"/>
            <a:ext cx="571504" cy="285752"/>
          </a:xfrm>
          <a:prstGeom prst="chevr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143248"/>
            <a:ext cx="703718" cy="785818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7" name="Picture 6" descr="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4572008"/>
            <a:ext cx="703718" cy="785818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ransition spd="slow"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35798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Задаци за вежбање:</a:t>
            </a:r>
          </a:p>
          <a:p>
            <a:pPr marL="65151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b="1" dirty="0" smtClean="0">
                <a:solidFill>
                  <a:srgbClr val="002060"/>
                </a:solidFill>
              </a:rPr>
              <a:t>1.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Нацртај график зависности дате са</a:t>
            </a:r>
          </a:p>
          <a:p>
            <a:pPr marL="65151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</a:t>
            </a:r>
            <a:r>
              <a:rPr lang="sr-Cyrl-RS" dirty="0" smtClean="0"/>
              <a:t>       </a:t>
            </a:r>
            <a:r>
              <a:rPr lang="sr-Cyrl-RS" i="1" dirty="0" smtClean="0">
                <a:solidFill>
                  <a:srgbClr val="002060"/>
                </a:solidFill>
              </a:rPr>
              <a:t>,</a:t>
            </a:r>
            <a:r>
              <a:rPr lang="sr-Cyrl-RS" i="1" dirty="0" smtClean="0"/>
              <a:t> </a:t>
            </a:r>
            <a:r>
              <a:rPr lang="en-US" i="1" dirty="0" smtClean="0"/>
              <a:t>х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sr-Cyrl-RS" i="1" dirty="0" smtClean="0"/>
              <a:t> \ {0</a:t>
            </a:r>
            <a:r>
              <a:rPr lang="sr-Cyrl-RS" i="1" dirty="0" smtClean="0"/>
              <a:t>}.</a:t>
            </a:r>
          </a:p>
          <a:p>
            <a:pPr marL="651510" indent="-514350">
              <a:buNone/>
            </a:pP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endParaRPr lang="sr-Cyrl-RS" i="1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i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b="1" i="1" dirty="0" smtClean="0">
                <a:solidFill>
                  <a:srgbClr val="002060"/>
                </a:solidFill>
              </a:rPr>
              <a:t>2</a:t>
            </a:r>
            <a:r>
              <a:rPr lang="sr-Cyrl-RS" b="1" dirty="0" smtClean="0">
                <a:solidFill>
                  <a:srgbClr val="002060"/>
                </a:solidFill>
              </a:rPr>
              <a:t>.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Нацртај график зависности дате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са</a:t>
            </a:r>
          </a:p>
          <a:p>
            <a:pPr marL="65151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</a:t>
            </a: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en-US" i="1" dirty="0" smtClean="0"/>
              <a:t>х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sr-Cyrl-RS" i="1" dirty="0" smtClean="0"/>
              <a:t> \ {0}.</a:t>
            </a: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r>
              <a:rPr lang="sr-Cyrl-R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                   </a:t>
            </a:r>
          </a:p>
          <a:p>
            <a:pPr marL="65151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pPr marL="651510" indent="-514350">
              <a:buNone/>
            </a:pPr>
            <a:endParaRPr lang="sr-Cyrl-RS" dirty="0" smtClean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857364"/>
            <a:ext cx="995369" cy="785818"/>
          </a:xfrm>
          <a:prstGeom prst="rect">
            <a:avLst/>
          </a:prstGeom>
        </p:spPr>
      </p:pic>
      <p:pic>
        <p:nvPicPr>
          <p:cNvPr id="6" name="Picture 5" descr="7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500570"/>
            <a:ext cx="1143008" cy="895871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 rot="472955">
            <a:off x="5770375" y="4341602"/>
            <a:ext cx="3032537" cy="20581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Срећан рад!</a:t>
            </a:r>
          </a:p>
          <a:p>
            <a:pPr algn="ctr"/>
            <a:r>
              <a:rPr lang="sr-Cyrl-RS" dirty="0" smtClean="0">
                <a:solidFill>
                  <a:schemeClr val="accent2">
                    <a:lumMod val="75000"/>
                  </a:schemeClr>
                </a:solidFill>
              </a:rPr>
              <a:t>Срдачан поздрав, наставница Марија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41C6-74DC-482D-A0C0-97B6D588B24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ransition spd="slow" advTm="10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239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Обрнута пропорционалност; График зависности  y = k/x,  х  R - утврђивање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Обрнута пропорционалност; График зависности  y = k/x,  х  R - утврђивање</dc:title>
  <dc:creator>Marija</dc:creator>
  <cp:lastModifiedBy>Marija</cp:lastModifiedBy>
  <cp:revision>7</cp:revision>
  <dcterms:created xsi:type="dcterms:W3CDTF">2020-04-06T10:45:11Z</dcterms:created>
  <dcterms:modified xsi:type="dcterms:W3CDTF">2020-04-06T11:48:33Z</dcterms:modified>
</cp:coreProperties>
</file>